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6"/>
  </p:notesMasterIdLst>
  <p:sldIdLst>
    <p:sldId id="265" r:id="rId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387">
          <p15:clr>
            <a:srgbClr val="A4A3A4"/>
          </p15:clr>
        </p15:guide>
        <p15:guide id="2" orient="horz" pos="935">
          <p15:clr>
            <a:srgbClr val="A4A3A4"/>
          </p15:clr>
        </p15:guide>
        <p15:guide id="3" orient="horz" pos="3837">
          <p15:clr>
            <a:srgbClr val="A4A3A4"/>
          </p15:clr>
        </p15:guide>
        <p15:guide id="4" orient="horz" pos="3974">
          <p15:clr>
            <a:srgbClr val="A4A3A4"/>
          </p15:clr>
        </p15:guide>
        <p15:guide id="5" pos="2880">
          <p15:clr>
            <a:srgbClr val="A4A3A4"/>
          </p15:clr>
        </p15:guide>
        <p15:guide id="6" pos="237">
          <p15:clr>
            <a:srgbClr val="A4A3A4"/>
          </p15:clr>
        </p15:guide>
        <p15:guide id="7" pos="5215">
          <p15:clr>
            <a:srgbClr val="A4A3A4"/>
          </p15:clr>
        </p15:guide>
        <p15:guide id="8" pos="2789">
          <p15:clr>
            <a:srgbClr val="A4A3A4"/>
          </p15:clr>
        </p15:guide>
        <p15:guide id="9" pos="2971">
          <p15:clr>
            <a:srgbClr val="A4A3A4"/>
          </p15:clr>
        </p15:guide>
        <p15:guide id="10" pos="1927">
          <p15:clr>
            <a:srgbClr val="A4A3A4"/>
          </p15:clr>
        </p15:guide>
        <p15:guide id="11" pos="4876">
          <p15:clr>
            <a:srgbClr val="A4A3A4"/>
          </p15:clr>
        </p15:guide>
        <p15:guide id="12" pos="2014">
          <p15:clr>
            <a:srgbClr val="A4A3A4"/>
          </p15:clr>
        </p15:guide>
        <p15:guide id="13" pos="3746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8FB1B7B-02C2-46D8-9F2F-BCF4AB24224E}" v="1" dt="2026-02-06T13:43:47.32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1040" autoAdjust="0"/>
    <p:restoredTop sz="94660"/>
  </p:normalViewPr>
  <p:slideViewPr>
    <p:cSldViewPr showGuides="1">
      <p:cViewPr varScale="1">
        <p:scale>
          <a:sx n="105" d="100"/>
          <a:sy n="105" d="100"/>
        </p:scale>
        <p:origin x="1482" y="96"/>
      </p:cViewPr>
      <p:guideLst>
        <p:guide orient="horz" pos="2387"/>
        <p:guide orient="horz" pos="935"/>
        <p:guide orient="horz" pos="3837"/>
        <p:guide orient="horz" pos="3974"/>
        <p:guide pos="2880"/>
        <p:guide pos="237"/>
        <p:guide pos="5215"/>
        <p:guide pos="2789"/>
        <p:guide pos="2971"/>
        <p:guide pos="1927"/>
        <p:guide pos="4876"/>
        <p:guide pos="2014"/>
        <p:guide pos="3746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presProps" Target="presProps.xml"/><Relationship Id="rId12" Type="http://schemas.microsoft.com/office/2015/10/relationships/revisionInfo" Target="revisionInfo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notesMaster" Target="notesMasters/notesMaster1.xml"/><Relationship Id="rId11" Type="http://schemas.microsoft.com/office/2016/11/relationships/changesInfo" Target="changesInfos/changesInfo1.xml"/><Relationship Id="rId5" Type="http://schemas.openxmlformats.org/officeDocument/2006/relationships/slide" Target="slides/slide1.xml"/><Relationship Id="rId10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manda Palmer" userId="f95262f8-9c15-4d49-9acd-1109de817fe8" providerId="ADAL" clId="{DD15F31A-D7CD-421A-A452-DEBC9C2A5A01}"/>
    <pc:docChg chg="custSel modSld">
      <pc:chgData name="Amanda Palmer" userId="f95262f8-9c15-4d49-9acd-1109de817fe8" providerId="ADAL" clId="{DD15F31A-D7CD-421A-A452-DEBC9C2A5A01}" dt="2026-02-06T13:43:58.559" v="22" actId="12788"/>
      <pc:docMkLst>
        <pc:docMk/>
      </pc:docMkLst>
      <pc:sldChg chg="addSp delSp modSp mod">
        <pc:chgData name="Amanda Palmer" userId="f95262f8-9c15-4d49-9acd-1109de817fe8" providerId="ADAL" clId="{DD15F31A-D7CD-421A-A452-DEBC9C2A5A01}" dt="2026-02-06T13:43:58.559" v="22" actId="12788"/>
        <pc:sldMkLst>
          <pc:docMk/>
          <pc:sldMk cId="220554243" sldId="265"/>
        </pc:sldMkLst>
        <pc:picChg chg="add mod">
          <ac:chgData name="Amanda Palmer" userId="f95262f8-9c15-4d49-9acd-1109de817fe8" providerId="ADAL" clId="{DD15F31A-D7CD-421A-A452-DEBC9C2A5A01}" dt="2026-02-06T13:43:58.559" v="22" actId="12788"/>
          <ac:picMkLst>
            <pc:docMk/>
            <pc:sldMk cId="220554243" sldId="265"/>
            <ac:picMk id="3" creationId="{4E6F2917-FCDC-8F96-6ACD-0074D54DF647}"/>
          </ac:picMkLst>
        </pc:picChg>
        <pc:picChg chg="add del mod">
          <ac:chgData name="Amanda Palmer" userId="f95262f8-9c15-4d49-9acd-1109de817fe8" providerId="ADAL" clId="{DD15F31A-D7CD-421A-A452-DEBC9C2A5A01}" dt="2026-02-06T13:43:45.019" v="18" actId="478"/>
          <ac:picMkLst>
            <pc:docMk/>
            <pc:sldMk cId="220554243" sldId="265"/>
            <ac:picMk id="6" creationId="{A2EB409C-E82D-7AE5-D1E3-73D053450A7A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044027A-D2EC-465C-84C8-FAC33F0E958C}" type="datetimeFigureOut">
              <a:rPr lang="en-GB" smtClean="0"/>
              <a:t>06/02/2026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7C94EA3-8407-4675-A268-22691629AD8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102615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C94EA3-8407-4675-A268-22691629AD82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624760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 1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04799" y="2130425"/>
            <a:ext cx="8532814" cy="1010543"/>
          </a:xfrm>
        </p:spPr>
        <p:txBody>
          <a:bodyPr anchor="b"/>
          <a:lstStyle>
            <a:lvl1pPr>
              <a:defRPr b="1" cap="all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&lt;Presentation title&gt;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04799" y="3429000"/>
            <a:ext cx="8532813" cy="2209800"/>
          </a:xfrm>
        </p:spPr>
        <p:txBody>
          <a:bodyPr/>
          <a:lstStyle>
            <a:lvl1pPr marL="0" indent="0" algn="l">
              <a:buNone/>
              <a:defRPr baseline="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&lt;Presenter name&gt;</a:t>
            </a:r>
            <a:br>
              <a:rPr lang="en-US" dirty="0"/>
            </a:br>
            <a:r>
              <a:rPr lang="en-US" dirty="0"/>
              <a:t>&lt;Date&gt;</a:t>
            </a:r>
            <a:endParaRPr lang="en-GB" dirty="0"/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304800" y="3276000"/>
            <a:ext cx="8532813" cy="0"/>
          </a:xfrm>
          <a:prstGeom prst="line">
            <a:avLst/>
          </a:prstGeom>
          <a:ln w="95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7600" y="259200"/>
            <a:ext cx="1315248" cy="7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59748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&lt;Slide title&gt; &gt;max 70 Characters&gt;</a:t>
            </a:r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November 2014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&lt;Presentation title&gt;</a:t>
            </a:r>
          </a:p>
        </p:txBody>
      </p:sp>
      <p:cxnSp>
        <p:nvCxnSpPr>
          <p:cNvPr id="5" name="Straight Connector 4"/>
          <p:cNvCxnSpPr/>
          <p:nvPr userDrawn="1"/>
        </p:nvCxnSpPr>
        <p:spPr>
          <a:xfrm>
            <a:off x="304799" y="6444000"/>
            <a:ext cx="8532813" cy="0"/>
          </a:xfrm>
          <a:prstGeom prst="line">
            <a:avLst/>
          </a:prstGeom>
          <a:ln w="952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 userDrawn="1"/>
        </p:nvSpPr>
        <p:spPr>
          <a:xfrm>
            <a:off x="4716463" y="6501600"/>
            <a:ext cx="2376000" cy="2412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r>
              <a:rPr lang="en-GB" sz="1100" dirty="0">
                <a:solidFill>
                  <a:schemeClr val="bg2"/>
                </a:solidFill>
              </a:rPr>
              <a:t>World Platinum Investment Council</a:t>
            </a:r>
          </a:p>
        </p:txBody>
      </p:sp>
    </p:spTree>
    <p:extLst>
      <p:ext uri="{BB962C8B-B14F-4D97-AF65-F5344CB8AC3E}">
        <p14:creationId xmlns:p14="http://schemas.microsoft.com/office/powerpoint/2010/main" val="19478201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November 2014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&lt;Presentation title&gt;</a:t>
            </a:r>
          </a:p>
        </p:txBody>
      </p:sp>
      <p:cxnSp>
        <p:nvCxnSpPr>
          <p:cNvPr id="4" name="Straight Connector 3"/>
          <p:cNvCxnSpPr/>
          <p:nvPr userDrawn="1"/>
        </p:nvCxnSpPr>
        <p:spPr>
          <a:xfrm>
            <a:off x="304799" y="6444000"/>
            <a:ext cx="8532813" cy="0"/>
          </a:xfrm>
          <a:prstGeom prst="line">
            <a:avLst/>
          </a:prstGeom>
          <a:ln w="952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 userDrawn="1"/>
        </p:nvSpPr>
        <p:spPr>
          <a:xfrm>
            <a:off x="4716463" y="6501600"/>
            <a:ext cx="2376000" cy="2412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r>
              <a:rPr lang="en-GB" sz="1100" dirty="0">
                <a:solidFill>
                  <a:schemeClr val="bg2"/>
                </a:solidFill>
              </a:rPr>
              <a:t>World Platinum Investment Council</a:t>
            </a:r>
          </a:p>
        </p:txBody>
      </p:sp>
    </p:spTree>
    <p:extLst>
      <p:ext uri="{BB962C8B-B14F-4D97-AF65-F5344CB8AC3E}">
        <p14:creationId xmlns:p14="http://schemas.microsoft.com/office/powerpoint/2010/main" val="685420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 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04799" y="2130425"/>
            <a:ext cx="8532814" cy="1010543"/>
          </a:xfrm>
        </p:spPr>
        <p:txBody>
          <a:bodyPr anchor="b"/>
          <a:lstStyle>
            <a:lvl1pPr>
              <a:defRPr b="1" cap="all" baseline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&lt;Presentation title&gt;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04799" y="3429000"/>
            <a:ext cx="8532813" cy="2209800"/>
          </a:xfrm>
        </p:spPr>
        <p:txBody>
          <a:bodyPr/>
          <a:lstStyle>
            <a:lvl1pPr marL="0" indent="0" algn="l">
              <a:buNone/>
              <a:defRPr>
                <a:solidFill>
                  <a:schemeClr val="bg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&lt;Presenter name&gt;</a:t>
            </a:r>
            <a:br>
              <a:rPr lang="en-US" dirty="0"/>
            </a:br>
            <a:r>
              <a:rPr lang="en-US" dirty="0"/>
              <a:t>&lt;Date&gt;</a:t>
            </a:r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304800" y="3276000"/>
            <a:ext cx="8532813" cy="0"/>
          </a:xfrm>
          <a:prstGeom prst="line">
            <a:avLst/>
          </a:prstGeom>
          <a:ln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6919" y="260648"/>
            <a:ext cx="1310694" cy="7200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" y="4149081"/>
            <a:ext cx="9144000" cy="2708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27496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blu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819" b="7727"/>
          <a:stretch/>
        </p:blipFill>
        <p:spPr>
          <a:xfrm rot="16200000">
            <a:off x="2583161" y="297159"/>
            <a:ext cx="3977679" cy="914400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04799" y="1484313"/>
            <a:ext cx="8532814" cy="720551"/>
          </a:xfrm>
        </p:spPr>
        <p:txBody>
          <a:bodyPr anchor="b"/>
          <a:lstStyle>
            <a:lvl1pPr>
              <a:defRPr b="0" cap="all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&lt;Divider title&gt;</a:t>
            </a:r>
            <a:endParaRPr lang="en-GB" dirty="0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2"/>
          </p:nvPr>
        </p:nvSpPr>
        <p:spPr>
          <a:xfrm>
            <a:off x="2411760" y="6500366"/>
            <a:ext cx="2160240" cy="241002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1100">
                <a:solidFill>
                  <a:schemeClr val="bg1"/>
                </a:solidFill>
              </a:defRPr>
            </a:lvl1pPr>
          </a:lstStyle>
          <a:p>
            <a:r>
              <a:rPr lang="en-GB"/>
              <a:t>November 2014</a:t>
            </a:r>
            <a:endParaRPr lang="en-GB" dirty="0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4800" y="6500366"/>
            <a:ext cx="1962000" cy="241002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100">
                <a:solidFill>
                  <a:schemeClr val="bg1"/>
                </a:solidFill>
              </a:defRPr>
            </a:lvl1pPr>
          </a:lstStyle>
          <a:p>
            <a:r>
              <a:rPr lang="en-GB"/>
              <a:t>&lt;Presentation title&gt;</a:t>
            </a:r>
            <a:endParaRPr lang="en-GB" dirty="0"/>
          </a:p>
        </p:txBody>
      </p:sp>
      <p:cxnSp>
        <p:nvCxnSpPr>
          <p:cNvPr id="12" name="Straight Connector 11"/>
          <p:cNvCxnSpPr/>
          <p:nvPr userDrawn="1"/>
        </p:nvCxnSpPr>
        <p:spPr>
          <a:xfrm>
            <a:off x="304799" y="6444000"/>
            <a:ext cx="8532813" cy="0"/>
          </a:xfrm>
          <a:prstGeom prst="line">
            <a:avLst/>
          </a:prstGeom>
          <a:ln w="95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 userDrawn="1"/>
        </p:nvSpPr>
        <p:spPr>
          <a:xfrm>
            <a:off x="4716463" y="6501600"/>
            <a:ext cx="2375817" cy="2412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r>
              <a:rPr lang="en-GB" sz="1100" dirty="0">
                <a:solidFill>
                  <a:schemeClr val="bg1"/>
                </a:solidFill>
              </a:rPr>
              <a:t>World Platinum Investment Council</a:t>
            </a:r>
          </a:p>
        </p:txBody>
      </p:sp>
    </p:spTree>
    <p:extLst>
      <p:ext uri="{BB962C8B-B14F-4D97-AF65-F5344CB8AC3E}">
        <p14:creationId xmlns:p14="http://schemas.microsoft.com/office/powerpoint/2010/main" val="39630098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" y="2880320"/>
            <a:ext cx="9143998" cy="397768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04799" y="1484313"/>
            <a:ext cx="8532814" cy="720551"/>
          </a:xfrm>
        </p:spPr>
        <p:txBody>
          <a:bodyPr anchor="b"/>
          <a:lstStyle>
            <a:lvl1pPr>
              <a:defRPr b="0" cap="all" baseline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&lt;Divider title&gt;</a:t>
            </a:r>
            <a:endParaRPr lang="en-GB" dirty="0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2"/>
          </p:nvPr>
        </p:nvSpPr>
        <p:spPr>
          <a:xfrm>
            <a:off x="2411760" y="6500366"/>
            <a:ext cx="2160240" cy="241002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1100">
                <a:solidFill>
                  <a:schemeClr val="bg2"/>
                </a:solidFill>
              </a:defRPr>
            </a:lvl1pPr>
          </a:lstStyle>
          <a:p>
            <a:r>
              <a:rPr lang="en-GB"/>
              <a:t>November 2014</a:t>
            </a:r>
            <a:endParaRPr lang="en-GB" dirty="0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4800" y="6500366"/>
            <a:ext cx="1962000" cy="241002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100">
                <a:solidFill>
                  <a:schemeClr val="bg2"/>
                </a:solidFill>
              </a:defRPr>
            </a:lvl1pPr>
          </a:lstStyle>
          <a:p>
            <a:r>
              <a:rPr lang="en-GB"/>
              <a:t>&lt;Presentation title&gt;</a:t>
            </a:r>
            <a:endParaRPr lang="en-GB" dirty="0"/>
          </a:p>
        </p:txBody>
      </p:sp>
      <p:cxnSp>
        <p:nvCxnSpPr>
          <p:cNvPr id="12" name="Straight Connector 11"/>
          <p:cNvCxnSpPr/>
          <p:nvPr userDrawn="1"/>
        </p:nvCxnSpPr>
        <p:spPr>
          <a:xfrm>
            <a:off x="304799" y="6444000"/>
            <a:ext cx="8532813" cy="0"/>
          </a:xfrm>
          <a:prstGeom prst="line">
            <a:avLst/>
          </a:prstGeom>
          <a:ln w="952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 userDrawn="1"/>
        </p:nvSpPr>
        <p:spPr>
          <a:xfrm>
            <a:off x="4716463" y="6501600"/>
            <a:ext cx="2375817" cy="2412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r>
              <a:rPr lang="en-GB" sz="1100" dirty="0">
                <a:solidFill>
                  <a:schemeClr val="bg2"/>
                </a:solidFill>
              </a:rPr>
              <a:t>World Platinum Investment Council</a:t>
            </a:r>
          </a:p>
        </p:txBody>
      </p:sp>
    </p:spTree>
    <p:extLst>
      <p:ext uri="{BB962C8B-B14F-4D97-AF65-F5344CB8AC3E}">
        <p14:creationId xmlns:p14="http://schemas.microsoft.com/office/powerpoint/2010/main" val="23205862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grey">
    <p:bg>
      <p:bgPr>
        <a:solidFill>
          <a:schemeClr val="bg2">
            <a:alpha val="6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819" b="7727"/>
          <a:stretch/>
        </p:blipFill>
        <p:spPr>
          <a:xfrm rot="16200000">
            <a:off x="2583161" y="297159"/>
            <a:ext cx="3977679" cy="914400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04799" y="1484313"/>
            <a:ext cx="8532814" cy="720551"/>
          </a:xfrm>
        </p:spPr>
        <p:txBody>
          <a:bodyPr anchor="b"/>
          <a:lstStyle>
            <a:lvl1pPr>
              <a:defRPr b="0" cap="all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&lt;Divider title&gt;</a:t>
            </a:r>
            <a:endParaRPr lang="en-GB" dirty="0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2"/>
          </p:nvPr>
        </p:nvSpPr>
        <p:spPr>
          <a:xfrm>
            <a:off x="2411760" y="6500366"/>
            <a:ext cx="2160240" cy="241002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1100">
                <a:solidFill>
                  <a:schemeClr val="bg1"/>
                </a:solidFill>
              </a:defRPr>
            </a:lvl1pPr>
          </a:lstStyle>
          <a:p>
            <a:r>
              <a:rPr lang="en-GB"/>
              <a:t>November 2014</a:t>
            </a:r>
            <a:endParaRPr lang="en-GB" dirty="0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4800" y="6500366"/>
            <a:ext cx="1962000" cy="241002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100">
                <a:solidFill>
                  <a:schemeClr val="bg1"/>
                </a:solidFill>
              </a:defRPr>
            </a:lvl1pPr>
          </a:lstStyle>
          <a:p>
            <a:r>
              <a:rPr lang="en-GB"/>
              <a:t>&lt;Presentation title&gt;</a:t>
            </a:r>
            <a:endParaRPr lang="en-GB" dirty="0"/>
          </a:p>
        </p:txBody>
      </p:sp>
      <p:cxnSp>
        <p:nvCxnSpPr>
          <p:cNvPr id="12" name="Straight Connector 11"/>
          <p:cNvCxnSpPr/>
          <p:nvPr userDrawn="1"/>
        </p:nvCxnSpPr>
        <p:spPr>
          <a:xfrm>
            <a:off x="304799" y="6444000"/>
            <a:ext cx="8532813" cy="0"/>
          </a:xfrm>
          <a:prstGeom prst="line">
            <a:avLst/>
          </a:prstGeom>
          <a:ln w="95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 userDrawn="1"/>
        </p:nvSpPr>
        <p:spPr>
          <a:xfrm>
            <a:off x="4716463" y="6501600"/>
            <a:ext cx="2375817" cy="2412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r>
              <a:rPr lang="en-GB" sz="1100" dirty="0">
                <a:solidFill>
                  <a:schemeClr val="bg1"/>
                </a:solidFill>
              </a:rPr>
              <a:t>World Platinum Investment Council</a:t>
            </a:r>
          </a:p>
        </p:txBody>
      </p:sp>
    </p:spTree>
    <p:extLst>
      <p:ext uri="{BB962C8B-B14F-4D97-AF65-F5344CB8AC3E}">
        <p14:creationId xmlns:p14="http://schemas.microsoft.com/office/powerpoint/2010/main" val="28975249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&lt;Slide title&gt; &gt;max 70 Characters&gt;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dirty="0"/>
              <a:t>November 2014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&lt;Presentation title&gt;</a:t>
            </a: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304799" y="6444000"/>
            <a:ext cx="8532813" cy="0"/>
          </a:xfrm>
          <a:prstGeom prst="line">
            <a:avLst/>
          </a:prstGeom>
          <a:ln w="952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 userDrawn="1"/>
        </p:nvSpPr>
        <p:spPr>
          <a:xfrm>
            <a:off x="4716463" y="6501600"/>
            <a:ext cx="2375817" cy="2412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r>
              <a:rPr lang="en-GB" sz="1100" dirty="0">
                <a:solidFill>
                  <a:schemeClr val="bg2"/>
                </a:solidFill>
              </a:rPr>
              <a:t>World Platinum Investment Council</a:t>
            </a:r>
          </a:p>
        </p:txBody>
      </p:sp>
    </p:spTree>
    <p:extLst>
      <p:ext uri="{BB962C8B-B14F-4D97-AF65-F5344CB8AC3E}">
        <p14:creationId xmlns:p14="http://schemas.microsoft.com/office/powerpoint/2010/main" val="30975248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&lt;Slide title&gt; &gt;max 70 Characters&gt;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1" y="1484313"/>
            <a:ext cx="4122738" cy="47529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November 2014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&lt;Presentation title&gt;</a:t>
            </a: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304799" y="6444000"/>
            <a:ext cx="8532813" cy="0"/>
          </a:xfrm>
          <a:prstGeom prst="line">
            <a:avLst/>
          </a:prstGeom>
          <a:ln w="952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Content Placeholder 2"/>
          <p:cNvSpPr>
            <a:spLocks noGrp="1"/>
          </p:cNvSpPr>
          <p:nvPr>
            <p:ph idx="12"/>
          </p:nvPr>
        </p:nvSpPr>
        <p:spPr>
          <a:xfrm>
            <a:off x="4716462" y="1484313"/>
            <a:ext cx="4121149" cy="47529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11" name="TextBox 10"/>
          <p:cNvSpPr txBox="1"/>
          <p:nvPr userDrawn="1"/>
        </p:nvSpPr>
        <p:spPr>
          <a:xfrm>
            <a:off x="4716463" y="6501600"/>
            <a:ext cx="2375817" cy="2412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r>
              <a:rPr lang="en-GB" sz="1100" dirty="0">
                <a:solidFill>
                  <a:schemeClr val="bg2"/>
                </a:solidFill>
              </a:rPr>
              <a:t>World Platinum Investment Council</a:t>
            </a:r>
          </a:p>
        </p:txBody>
      </p:sp>
    </p:spTree>
    <p:extLst>
      <p:ext uri="{BB962C8B-B14F-4D97-AF65-F5344CB8AC3E}">
        <p14:creationId xmlns:p14="http://schemas.microsoft.com/office/powerpoint/2010/main" val="27493143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two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&lt;Slide title&gt; &gt;max 70 Characters&gt;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1" y="1484313"/>
            <a:ext cx="4122738" cy="47529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November 2014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&lt;Presentation title&gt;</a:t>
            </a: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304799" y="6444000"/>
            <a:ext cx="8532813" cy="0"/>
          </a:xfrm>
          <a:prstGeom prst="line">
            <a:avLst/>
          </a:prstGeom>
          <a:ln w="952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Picture Placeholder 11"/>
          <p:cNvSpPr>
            <a:spLocks noGrp="1"/>
          </p:cNvSpPr>
          <p:nvPr>
            <p:ph type="pic" sz="quarter" idx="12"/>
          </p:nvPr>
        </p:nvSpPr>
        <p:spPr>
          <a:xfrm>
            <a:off x="4716463" y="1484314"/>
            <a:ext cx="4121150" cy="230505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6" name="Picture Placeholder 15"/>
          <p:cNvSpPr>
            <a:spLocks noGrp="1"/>
          </p:cNvSpPr>
          <p:nvPr>
            <p:ph type="pic" sz="quarter" idx="13"/>
          </p:nvPr>
        </p:nvSpPr>
        <p:spPr>
          <a:xfrm>
            <a:off x="4716463" y="3932238"/>
            <a:ext cx="4121150" cy="230505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1" name="TextBox 10"/>
          <p:cNvSpPr txBox="1"/>
          <p:nvPr userDrawn="1"/>
        </p:nvSpPr>
        <p:spPr>
          <a:xfrm>
            <a:off x="4716463" y="6501600"/>
            <a:ext cx="2376000" cy="2412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r>
              <a:rPr lang="en-GB" sz="1100" dirty="0">
                <a:solidFill>
                  <a:schemeClr val="bg2"/>
                </a:solidFill>
              </a:rPr>
              <a:t>World Platinum Investment Council</a:t>
            </a:r>
          </a:p>
        </p:txBody>
      </p:sp>
    </p:spTree>
    <p:extLst>
      <p:ext uri="{BB962C8B-B14F-4D97-AF65-F5344CB8AC3E}">
        <p14:creationId xmlns:p14="http://schemas.microsoft.com/office/powerpoint/2010/main" val="7132532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lumn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&lt;Slide title&gt; &gt;max 70 Characters&gt;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1" y="4365104"/>
            <a:ext cx="2754312" cy="1872184"/>
          </a:xfrm>
        </p:spPr>
        <p:txBody>
          <a:bodyPr/>
          <a:lstStyle>
            <a:lvl1pPr>
              <a:spcAft>
                <a:spcPts val="0"/>
              </a:spcAft>
              <a:defRPr sz="1750">
                <a:solidFill>
                  <a:schemeClr val="tx1"/>
                </a:solidFill>
              </a:defRPr>
            </a:lvl1pPr>
            <a:lvl2pPr marL="0" indent="0">
              <a:spcAft>
                <a:spcPts val="0"/>
              </a:spcAft>
              <a:buNone/>
              <a:defRPr sz="1600"/>
            </a:lvl2pPr>
            <a:lvl3pPr marL="0" indent="0"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None/>
              <a:defRPr sz="950">
                <a:solidFill>
                  <a:schemeClr val="tx1"/>
                </a:solidFill>
              </a:defRPr>
            </a:lvl3pPr>
            <a:lvl4pPr marL="0" indent="0">
              <a:spcAft>
                <a:spcPts val="0"/>
              </a:spcAft>
              <a:buFont typeface="Arial" panose="020B0604020202020204" pitchFamily="34" charset="0"/>
              <a:buNone/>
              <a:defRPr sz="950">
                <a:solidFill>
                  <a:schemeClr val="bg2"/>
                </a:solidFill>
              </a:defRPr>
            </a:lvl4pPr>
            <a:lvl5pPr marL="0" indent="0">
              <a:spcAft>
                <a:spcPts val="0"/>
              </a:spcAft>
              <a:buNone/>
              <a:defRPr sz="95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November 2014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&lt;Presentation title&gt;</a:t>
            </a: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304799" y="6444000"/>
            <a:ext cx="8532813" cy="0"/>
          </a:xfrm>
          <a:prstGeom prst="line">
            <a:avLst/>
          </a:prstGeom>
          <a:ln w="952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Picture Placeholder 11"/>
          <p:cNvSpPr>
            <a:spLocks noGrp="1"/>
          </p:cNvSpPr>
          <p:nvPr>
            <p:ph type="pic" sz="quarter" idx="12"/>
          </p:nvPr>
        </p:nvSpPr>
        <p:spPr>
          <a:xfrm>
            <a:off x="304799" y="1484313"/>
            <a:ext cx="2754313" cy="27540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1" name="Picture Placeholder 11"/>
          <p:cNvSpPr>
            <a:spLocks noGrp="1"/>
          </p:cNvSpPr>
          <p:nvPr>
            <p:ph type="pic" sz="quarter" idx="13"/>
          </p:nvPr>
        </p:nvSpPr>
        <p:spPr>
          <a:xfrm>
            <a:off x="3197225" y="1484313"/>
            <a:ext cx="2749550" cy="27540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3" name="Picture Placeholder 11"/>
          <p:cNvSpPr>
            <a:spLocks noGrp="1"/>
          </p:cNvSpPr>
          <p:nvPr>
            <p:ph type="pic" sz="quarter" idx="14"/>
          </p:nvPr>
        </p:nvSpPr>
        <p:spPr>
          <a:xfrm>
            <a:off x="6084887" y="1484313"/>
            <a:ext cx="2752725" cy="27540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7" name="Content Placeholder 2"/>
          <p:cNvSpPr>
            <a:spLocks noGrp="1"/>
          </p:cNvSpPr>
          <p:nvPr>
            <p:ph idx="15"/>
          </p:nvPr>
        </p:nvSpPr>
        <p:spPr>
          <a:xfrm>
            <a:off x="3197225" y="4365104"/>
            <a:ext cx="2749549" cy="1872184"/>
          </a:xfrm>
        </p:spPr>
        <p:txBody>
          <a:bodyPr/>
          <a:lstStyle>
            <a:lvl1pPr>
              <a:spcAft>
                <a:spcPts val="0"/>
              </a:spcAft>
              <a:defRPr sz="1750">
                <a:solidFill>
                  <a:schemeClr val="tx1"/>
                </a:solidFill>
              </a:defRPr>
            </a:lvl1pPr>
            <a:lvl2pPr marL="0" indent="0">
              <a:spcAft>
                <a:spcPts val="0"/>
              </a:spcAft>
              <a:buNone/>
              <a:defRPr sz="1600"/>
            </a:lvl2pPr>
            <a:lvl3pPr marL="0" indent="0"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None/>
              <a:defRPr sz="950">
                <a:solidFill>
                  <a:schemeClr val="tx1"/>
                </a:solidFill>
              </a:defRPr>
            </a:lvl3pPr>
            <a:lvl4pPr marL="0" indent="0">
              <a:spcAft>
                <a:spcPts val="0"/>
              </a:spcAft>
              <a:buFont typeface="Arial" panose="020B0604020202020204" pitchFamily="34" charset="0"/>
              <a:buNone/>
              <a:defRPr sz="950">
                <a:solidFill>
                  <a:schemeClr val="bg2"/>
                </a:solidFill>
              </a:defRPr>
            </a:lvl4pPr>
            <a:lvl5pPr marL="0" indent="0">
              <a:spcAft>
                <a:spcPts val="0"/>
              </a:spcAft>
              <a:buNone/>
              <a:defRPr sz="95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18" name="Content Placeholder 2"/>
          <p:cNvSpPr>
            <a:spLocks noGrp="1"/>
          </p:cNvSpPr>
          <p:nvPr>
            <p:ph idx="16"/>
          </p:nvPr>
        </p:nvSpPr>
        <p:spPr>
          <a:xfrm>
            <a:off x="6084888" y="4365104"/>
            <a:ext cx="2752724" cy="1872184"/>
          </a:xfrm>
        </p:spPr>
        <p:txBody>
          <a:bodyPr/>
          <a:lstStyle>
            <a:lvl1pPr>
              <a:spcAft>
                <a:spcPts val="0"/>
              </a:spcAft>
              <a:defRPr sz="1750">
                <a:solidFill>
                  <a:schemeClr val="tx1"/>
                </a:solidFill>
              </a:defRPr>
            </a:lvl1pPr>
            <a:lvl2pPr marL="0" indent="0">
              <a:spcAft>
                <a:spcPts val="0"/>
              </a:spcAft>
              <a:buNone/>
              <a:defRPr sz="1600"/>
            </a:lvl2pPr>
            <a:lvl3pPr marL="0" indent="0"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None/>
              <a:defRPr sz="950">
                <a:solidFill>
                  <a:schemeClr val="tx1"/>
                </a:solidFill>
              </a:defRPr>
            </a:lvl3pPr>
            <a:lvl4pPr marL="0" indent="0">
              <a:spcAft>
                <a:spcPts val="0"/>
              </a:spcAft>
              <a:buFont typeface="Arial" panose="020B0604020202020204" pitchFamily="34" charset="0"/>
              <a:buNone/>
              <a:defRPr sz="950">
                <a:solidFill>
                  <a:schemeClr val="bg2"/>
                </a:solidFill>
              </a:defRPr>
            </a:lvl4pPr>
            <a:lvl5pPr marL="0" indent="0">
              <a:spcAft>
                <a:spcPts val="0"/>
              </a:spcAft>
              <a:buNone/>
              <a:defRPr sz="95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14" name="TextBox 13"/>
          <p:cNvSpPr txBox="1"/>
          <p:nvPr userDrawn="1"/>
        </p:nvSpPr>
        <p:spPr>
          <a:xfrm>
            <a:off x="4716463" y="6501600"/>
            <a:ext cx="2376000" cy="2412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r>
              <a:rPr lang="en-GB" sz="1100" dirty="0">
                <a:solidFill>
                  <a:schemeClr val="bg2"/>
                </a:solidFill>
              </a:rPr>
              <a:t>World Platinum Investment Council</a:t>
            </a:r>
          </a:p>
        </p:txBody>
      </p:sp>
    </p:spTree>
    <p:extLst>
      <p:ext uri="{BB962C8B-B14F-4D97-AF65-F5344CB8AC3E}">
        <p14:creationId xmlns:p14="http://schemas.microsoft.com/office/powerpoint/2010/main" val="1846860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04801" y="234000"/>
            <a:ext cx="6427440" cy="994122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/>
          <a:p>
            <a:r>
              <a:rPr lang="en-US" dirty="0"/>
              <a:t>&lt;Slide title&gt; &gt;max 70 Characters&gt;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1484313"/>
            <a:ext cx="8532813" cy="4752975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411760" y="6500366"/>
            <a:ext cx="2160240" cy="241002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100">
                <a:solidFill>
                  <a:schemeClr val="bg2"/>
                </a:solidFill>
              </a:defRPr>
            </a:lvl1pPr>
          </a:lstStyle>
          <a:p>
            <a:r>
              <a:rPr lang="en-GB"/>
              <a:t>November 2014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4800" y="6500366"/>
            <a:ext cx="1962944" cy="241002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100">
                <a:solidFill>
                  <a:schemeClr val="bg2"/>
                </a:solidFill>
              </a:defRPr>
            </a:lvl1pPr>
          </a:lstStyle>
          <a:p>
            <a:r>
              <a:rPr lang="en-GB"/>
              <a:t>&lt;Presentation title&gt;</a:t>
            </a:r>
          </a:p>
        </p:txBody>
      </p:sp>
    </p:spTree>
    <p:extLst>
      <p:ext uri="{BB962C8B-B14F-4D97-AF65-F5344CB8AC3E}">
        <p14:creationId xmlns:p14="http://schemas.microsoft.com/office/powerpoint/2010/main" val="9142110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6" r:id="rId2"/>
    <p:sldLayoutId id="2147483657" r:id="rId3"/>
    <p:sldLayoutId id="2147483662" r:id="rId4"/>
    <p:sldLayoutId id="2147483661" r:id="rId5"/>
    <p:sldLayoutId id="2147483650" r:id="rId6"/>
    <p:sldLayoutId id="2147483658" r:id="rId7"/>
    <p:sldLayoutId id="2147483659" r:id="rId8"/>
    <p:sldLayoutId id="2147483660" r:id="rId9"/>
    <p:sldLayoutId id="2147483654" r:id="rId10"/>
    <p:sldLayoutId id="2147483655" r:id="rId11"/>
  </p:sldLayoutIdLst>
  <p:hf sldNum="0" hdr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255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ts val="0"/>
        </a:spcBef>
        <a:spcAft>
          <a:spcPts val="600"/>
        </a:spcAft>
        <a:buClr>
          <a:schemeClr val="bg2"/>
        </a:buClr>
        <a:buFont typeface="Arial" panose="020B0604020202020204" pitchFamily="34" charset="0"/>
        <a:buNone/>
        <a:defRPr sz="1700" kern="1200">
          <a:solidFill>
            <a:schemeClr val="bg2"/>
          </a:solidFill>
          <a:latin typeface="+mn-lt"/>
          <a:ea typeface="+mn-ea"/>
          <a:cs typeface="+mn-cs"/>
        </a:defRPr>
      </a:lvl1pPr>
      <a:lvl2pPr marL="180975" indent="-180975" algn="l" defTabSz="914400" rtl="0" eaLnBrk="1" latinLnBrk="0" hangingPunct="1">
        <a:spcBef>
          <a:spcPts val="0"/>
        </a:spcBef>
        <a:spcAft>
          <a:spcPts val="600"/>
        </a:spcAft>
        <a:buClr>
          <a:schemeClr val="bg2"/>
        </a:buClr>
        <a:buFont typeface="Arial" panose="020B0604020202020204" pitchFamily="34" charset="0"/>
        <a:buChar char="•"/>
        <a:defRPr sz="1700" kern="1200">
          <a:solidFill>
            <a:schemeClr val="bg2"/>
          </a:solidFill>
          <a:latin typeface="+mn-lt"/>
          <a:ea typeface="+mn-ea"/>
          <a:cs typeface="+mn-cs"/>
        </a:defRPr>
      </a:lvl2pPr>
      <a:lvl3pPr marL="360363" indent="-179388" algn="l" defTabSz="914400" rtl="0" eaLnBrk="1" latinLnBrk="0" hangingPunct="1">
        <a:spcBef>
          <a:spcPts val="0"/>
        </a:spcBef>
        <a:spcAft>
          <a:spcPts val="600"/>
        </a:spcAft>
        <a:buClr>
          <a:schemeClr val="bg2"/>
        </a:buClr>
        <a:buFont typeface="Arial" panose="020B0604020202020204" pitchFamily="34" charset="0"/>
        <a:buChar char="•"/>
        <a:defRPr sz="1700" kern="1200">
          <a:solidFill>
            <a:schemeClr val="bg2"/>
          </a:solidFill>
          <a:latin typeface="+mn-lt"/>
          <a:ea typeface="+mn-ea"/>
          <a:cs typeface="+mn-cs"/>
        </a:defRPr>
      </a:lvl3pPr>
      <a:lvl4pPr marL="0" indent="0" algn="l" defTabSz="914400" rtl="0" eaLnBrk="1" latinLnBrk="0" hangingPunct="1">
        <a:spcBef>
          <a:spcPts val="0"/>
        </a:spcBef>
        <a:spcAft>
          <a:spcPts val="600"/>
        </a:spcAft>
        <a:buClr>
          <a:schemeClr val="bg2"/>
        </a:buClr>
        <a:buFont typeface="Arial" panose="020B0604020202020204" pitchFamily="34" charset="0"/>
        <a:buNone/>
        <a:defRPr sz="1000" kern="1200">
          <a:solidFill>
            <a:schemeClr val="bg2"/>
          </a:solidFill>
          <a:latin typeface="+mn-lt"/>
          <a:ea typeface="+mn-ea"/>
          <a:cs typeface="+mn-cs"/>
        </a:defRPr>
      </a:lvl4pPr>
      <a:lvl5pPr marL="180975" indent="-180975" algn="l" defTabSz="914400" rtl="0" eaLnBrk="1" latinLnBrk="0" hangingPunct="1">
        <a:spcBef>
          <a:spcPts val="0"/>
        </a:spcBef>
        <a:spcAft>
          <a:spcPts val="600"/>
        </a:spcAft>
        <a:buClr>
          <a:schemeClr val="bg2"/>
        </a:buClr>
        <a:buFont typeface="Arial" panose="020B0604020202020204" pitchFamily="34" charset="0"/>
        <a:buChar char="•"/>
        <a:defRPr sz="1000" kern="1200">
          <a:solidFill>
            <a:schemeClr val="bg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234000"/>
            <a:ext cx="7075511" cy="994122"/>
          </a:xfrm>
        </p:spPr>
        <p:txBody>
          <a:bodyPr/>
          <a:lstStyle/>
          <a:p>
            <a:r>
              <a:rPr lang="en-US" dirty="0"/>
              <a:t>Platinum vs. equities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Investment Research Charts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2200" y="4649220"/>
            <a:ext cx="2771800" cy="2208779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4E6F2917-FCDC-8F96-6ACD-0074D54DF64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32000" y="1313558"/>
            <a:ext cx="6480000" cy="42308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554243"/>
      </p:ext>
    </p:extLst>
  </p:cSld>
  <p:clrMapOvr>
    <a:masterClrMapping/>
  </p:clrMapOvr>
</p:sld>
</file>

<file path=ppt/theme/theme1.xml><?xml version="1.0" encoding="utf-8"?>
<a:theme xmlns:a="http://schemas.openxmlformats.org/drawingml/2006/main" name="WPIC_PowerPoint template 2">
  <a:themeElements>
    <a:clrScheme name="WPIC Brand Colours">
      <a:dk1>
        <a:srgbClr val="0092BC"/>
      </a:dk1>
      <a:lt1>
        <a:sysClr val="window" lastClr="FFFFFF"/>
      </a:lt1>
      <a:dk2>
        <a:srgbClr val="000000"/>
      </a:dk2>
      <a:lt2>
        <a:srgbClr val="8C857B"/>
      </a:lt2>
      <a:accent1>
        <a:srgbClr val="00AFAA"/>
      </a:accent1>
      <a:accent2>
        <a:srgbClr val="7F56C5"/>
      </a:accent2>
      <a:accent3>
        <a:srgbClr val="FF9E16"/>
      </a:accent3>
      <a:accent4>
        <a:srgbClr val="FFE01E"/>
      </a:accent4>
      <a:accent5>
        <a:srgbClr val="EB5C5F"/>
      </a:accent5>
      <a:accent6>
        <a:srgbClr val="C482B7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 sz="1700" dirty="0">
            <a:solidFill>
              <a:schemeClr val="bg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bg2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noAutofit/>
      </a:bodyPr>
      <a:lstStyle>
        <a:defPPr>
          <a:defRPr sz="1700" dirty="0">
            <a:solidFill>
              <a:schemeClr val="bg2"/>
            </a:solidFill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75db43ab-1801-4567-a18a-039d6ef15159" xsi:nil="true"/>
    <lcf76f155ced4ddcb4097134ff3c332f xmlns="d73d00da-9fc2-43cf-afdd-129fc9c402e5">
      <Terms xmlns="http://schemas.microsoft.com/office/infopath/2007/PartnerControls"/>
    </lcf76f155ced4ddcb4097134ff3c332f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432D5BC7D6564479AD70D2EF8A32AEB" ma:contentTypeVersion="15" ma:contentTypeDescription="Create a new document." ma:contentTypeScope="" ma:versionID="7a4359330e089ed868197ff98afaba4c">
  <xsd:schema xmlns:xsd="http://www.w3.org/2001/XMLSchema" xmlns:xs="http://www.w3.org/2001/XMLSchema" xmlns:p="http://schemas.microsoft.com/office/2006/metadata/properties" xmlns:ns2="d73d00da-9fc2-43cf-afdd-129fc9c402e5" xmlns:ns3="75db43ab-1801-4567-a18a-039d6ef15159" targetNamespace="http://schemas.microsoft.com/office/2006/metadata/properties" ma:root="true" ma:fieldsID="f0527a9370fc659429c24ffeb1994d1c" ns2:_="" ns3:_="">
    <xsd:import namespace="d73d00da-9fc2-43cf-afdd-129fc9c402e5"/>
    <xsd:import namespace="75db43ab-1801-4567-a18a-039d6ef15159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GenerationTime" minOccurs="0"/>
                <xsd:element ref="ns2:MediaServiceEventHashCode" minOccurs="0"/>
                <xsd:element ref="ns2:MediaServiceLocation" minOccurs="0"/>
                <xsd:element ref="ns2:MediaServiceOCR" minOccurs="0"/>
                <xsd:element ref="ns3:SharedWithUsers" minOccurs="0"/>
                <xsd:element ref="ns3:SharedWithDetails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73d00da-9fc2-43cf-afdd-129fc9c402e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description="" ma:hidden="true" ma:indexed="true" ma:internalName="MediaServiceDateTaken" ma:readOnly="true">
      <xsd:simpleType>
        <xsd:restriction base="dms:Text"/>
      </xsd:simpleType>
    </xsd:element>
    <xsd:element name="MediaLengthInSeconds" ma:index="11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2aa33378-480a-4e61-800b-f766d4883661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7" nillable="true" ma:displayName="Location" ma:description="" ma:indexed="true" ma:internalName="MediaServiceLocation" ma:readOnly="true">
      <xsd:simpleType>
        <xsd:restriction base="dms:Text"/>
      </xsd:simple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ObjectDetectorVersions" ma:index="21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2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5db43ab-1801-4567-a18a-039d6ef15159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19d95369-2e9b-4b76-b566-2cb75c5c0c63}" ma:internalName="TaxCatchAll" ma:showField="CatchAllData" ma:web="75db43ab-1801-4567-a18a-039d6ef15159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9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CD76E3E8-AFE6-4C2E-8633-6CCCE4C5692C}">
  <ds:schemaRefs>
    <ds:schemaRef ds:uri="http://schemas.microsoft.com/office/2006/metadata/properties"/>
    <ds:schemaRef ds:uri="http://schemas.microsoft.com/office/infopath/2007/PartnerControls"/>
    <ds:schemaRef ds:uri="75db43ab-1801-4567-a18a-039d6ef15159"/>
    <ds:schemaRef ds:uri="d73d00da-9fc2-43cf-afdd-129fc9c402e5"/>
  </ds:schemaRefs>
</ds:datastoreItem>
</file>

<file path=customXml/itemProps2.xml><?xml version="1.0" encoding="utf-8"?>
<ds:datastoreItem xmlns:ds="http://schemas.openxmlformats.org/officeDocument/2006/customXml" ds:itemID="{CC77A385-54DE-45FD-BB0B-0F32F8A2026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d73d00da-9fc2-43cf-afdd-129fc9c402e5"/>
    <ds:schemaRef ds:uri="75db43ab-1801-4567-a18a-039d6ef15159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2010D0AC-B7DB-479A-B3F2-45E6FCABBD5A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WPIC_PowerPoint template 2</Template>
  <TotalTime>76</TotalTime>
  <Words>8</Words>
  <Application>Microsoft Office PowerPoint</Application>
  <PresentationFormat>On-screen Show (4:3)</PresentationFormat>
  <Paragraphs>3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4" baseType="lpstr">
      <vt:lpstr>Arial</vt:lpstr>
      <vt:lpstr>Calibri</vt:lpstr>
      <vt:lpstr>WPIC_PowerPoint template 2</vt:lpstr>
      <vt:lpstr>Platinum vs. equities</vt:lpstr>
    </vt:vector>
  </TitlesOfParts>
  <Company>Anglo American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Platinum Price over the last 40 years</dc:title>
  <dc:creator>Lawson, Kemide</dc:creator>
  <cp:lastModifiedBy>Amanda Palmer</cp:lastModifiedBy>
  <cp:revision>120</cp:revision>
  <dcterms:created xsi:type="dcterms:W3CDTF">2014-12-01T14:55:27Z</dcterms:created>
  <dcterms:modified xsi:type="dcterms:W3CDTF">2026-02-06T13:44:03Z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0x0101008432D5BC7D6564479AD70D2EF8A32AEB</vt:lpwstr>
  </property>
  <property fmtid="{D5CDD505-2E9C-101B-9397-08002B2CF9AE}" pid="3" name="Order">
    <vt:r8>7500</vt:r8>
  </property>
  <property fmtid="{D5CDD505-2E9C-101B-9397-08002B2CF9AE}" pid="4" name="MediaServiceImageTags">
    <vt:lpwstr/>
  </property>
</Properties>
</file>