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65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orient="horz" pos="3837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2880">
          <p15:clr>
            <a:srgbClr val="A4A3A4"/>
          </p15:clr>
        </p15:guide>
        <p15:guide id="6" pos="237">
          <p15:clr>
            <a:srgbClr val="A4A3A4"/>
          </p15:clr>
        </p15:guide>
        <p15:guide id="7" pos="5215">
          <p15:clr>
            <a:srgbClr val="A4A3A4"/>
          </p15:clr>
        </p15:guide>
        <p15:guide id="8" pos="2789">
          <p15:clr>
            <a:srgbClr val="A4A3A4"/>
          </p15:clr>
        </p15:guide>
        <p15:guide id="9" pos="2971">
          <p15:clr>
            <a:srgbClr val="A4A3A4"/>
          </p15:clr>
        </p15:guide>
        <p15:guide id="10" pos="1927">
          <p15:clr>
            <a:srgbClr val="A4A3A4"/>
          </p15:clr>
        </p15:guide>
        <p15:guide id="11" pos="4876">
          <p15:clr>
            <a:srgbClr val="A4A3A4"/>
          </p15:clr>
        </p15:guide>
        <p15:guide id="12" pos="2014">
          <p15:clr>
            <a:srgbClr val="A4A3A4"/>
          </p15:clr>
        </p15:guide>
        <p15:guide id="13" pos="37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2F2AC59-4ED3-4010-AE39-06E741023754}" v="1" dt="2026-03-09T13:21:52.7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40" autoAdjust="0"/>
    <p:restoredTop sz="94660"/>
  </p:normalViewPr>
  <p:slideViewPr>
    <p:cSldViewPr showGuides="1">
      <p:cViewPr varScale="1">
        <p:scale>
          <a:sx n="105" d="100"/>
          <a:sy n="105" d="100"/>
        </p:scale>
        <p:origin x="1482" y="96"/>
      </p:cViewPr>
      <p:guideLst>
        <p:guide orient="horz" pos="2387"/>
        <p:guide orient="horz" pos="935"/>
        <p:guide orient="horz" pos="3837"/>
        <p:guide orient="horz" pos="3974"/>
        <p:guide pos="2880"/>
        <p:guide pos="237"/>
        <p:guide pos="5215"/>
        <p:guide pos="2789"/>
        <p:guide pos="2971"/>
        <p:guide pos="1927"/>
        <p:guide pos="4876"/>
        <p:guide pos="2014"/>
        <p:guide pos="37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anda Palmer" userId="f95262f8-9c15-4d49-9acd-1109de817fe8" providerId="ADAL" clId="{DD15F31A-D7CD-421A-A452-DEBC9C2A5A01}"/>
    <pc:docChg chg="custSel modSld">
      <pc:chgData name="Amanda Palmer" userId="f95262f8-9c15-4d49-9acd-1109de817fe8" providerId="ADAL" clId="{DD15F31A-D7CD-421A-A452-DEBC9C2A5A01}" dt="2026-03-09T13:22:25.541" v="16" actId="12789"/>
      <pc:docMkLst>
        <pc:docMk/>
      </pc:docMkLst>
      <pc:sldChg chg="addSp delSp modSp mod">
        <pc:chgData name="Amanda Palmer" userId="f95262f8-9c15-4d49-9acd-1109de817fe8" providerId="ADAL" clId="{DD15F31A-D7CD-421A-A452-DEBC9C2A5A01}" dt="2026-03-09T13:22:25.541" v="16" actId="12789"/>
        <pc:sldMkLst>
          <pc:docMk/>
          <pc:sldMk cId="220554243" sldId="265"/>
        </pc:sldMkLst>
        <pc:picChg chg="add del mod">
          <ac:chgData name="Amanda Palmer" userId="f95262f8-9c15-4d49-9acd-1109de817fe8" providerId="ADAL" clId="{DD15F31A-D7CD-421A-A452-DEBC9C2A5A01}" dt="2026-03-09T13:21:50.131" v="12" actId="478"/>
          <ac:picMkLst>
            <pc:docMk/>
            <pc:sldMk cId="220554243" sldId="265"/>
            <ac:picMk id="3" creationId="{0F15E139-4073-17C3-68C4-407DBB85DFC8}"/>
          </ac:picMkLst>
        </pc:picChg>
        <pc:picChg chg="add mod">
          <ac:chgData name="Amanda Palmer" userId="f95262f8-9c15-4d49-9acd-1109de817fe8" providerId="ADAL" clId="{DD15F31A-D7CD-421A-A452-DEBC9C2A5A01}" dt="2026-03-09T13:22:25.541" v="16" actId="12789"/>
          <ac:picMkLst>
            <pc:docMk/>
            <pc:sldMk cId="220554243" sldId="265"/>
            <ac:picMk id="4" creationId="{82BD80F1-FB2F-5258-32AB-83448A3E6A6C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4027A-D2EC-465C-84C8-FAC33F0E958C}" type="datetimeFigureOut">
              <a:rPr lang="en-GB" smtClean="0"/>
              <a:t>09/03/2026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94EA3-8407-4675-A268-22691629A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261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94EA3-8407-4675-A268-22691629AD8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47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600" y="259200"/>
            <a:ext cx="131524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7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94782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6854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919" y="260648"/>
            <a:ext cx="1310694" cy="7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149081"/>
            <a:ext cx="9144000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4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96300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880320"/>
            <a:ext cx="9143998" cy="3977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32058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y">
    <p:bg>
      <p:bgPr>
        <a:solidFill>
          <a:schemeClr val="bg2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89752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09752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716462" y="1484313"/>
            <a:ext cx="4121149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74931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716463" y="1484314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4716463" y="3932238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71325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4365104"/>
            <a:ext cx="2754312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04799" y="1484313"/>
            <a:ext cx="2754313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197225" y="1484313"/>
            <a:ext cx="2749550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084887" y="1484313"/>
            <a:ext cx="2752725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Content Placeholder 2"/>
          <p:cNvSpPr>
            <a:spLocks noGrp="1"/>
          </p:cNvSpPr>
          <p:nvPr>
            <p:ph idx="15"/>
          </p:nvPr>
        </p:nvSpPr>
        <p:spPr>
          <a:xfrm>
            <a:off x="3197225" y="4365104"/>
            <a:ext cx="2749549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6"/>
          </p:nvPr>
        </p:nvSpPr>
        <p:spPr>
          <a:xfrm>
            <a:off x="6084888" y="4365104"/>
            <a:ext cx="2752724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8468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234000"/>
            <a:ext cx="6427440" cy="99412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84313"/>
            <a:ext cx="8532813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944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</p:spTree>
    <p:extLst>
      <p:ext uri="{BB962C8B-B14F-4D97-AF65-F5344CB8AC3E}">
        <p14:creationId xmlns:p14="http://schemas.microsoft.com/office/powerpoint/2010/main" val="91421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62" r:id="rId4"/>
    <p:sldLayoutId id="2147483661" r:id="rId5"/>
    <p:sldLayoutId id="2147483650" r:id="rId6"/>
    <p:sldLayoutId id="2147483658" r:id="rId7"/>
    <p:sldLayoutId id="2147483659" r:id="rId8"/>
    <p:sldLayoutId id="2147483660" r:id="rId9"/>
    <p:sldLayoutId id="2147483654" r:id="rId10"/>
    <p:sldLayoutId id="2147483655" r:id="rId11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5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700" kern="1200">
          <a:solidFill>
            <a:schemeClr val="bg2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2pPr>
      <a:lvl3pPr marL="360363" indent="-179388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000" kern="1200">
          <a:solidFill>
            <a:schemeClr val="bg2"/>
          </a:solidFill>
          <a:latin typeface="+mn-lt"/>
          <a:ea typeface="+mn-ea"/>
          <a:cs typeface="+mn-cs"/>
        </a:defRPr>
      </a:lvl4pPr>
      <a:lvl5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4000"/>
            <a:ext cx="7075511" cy="994122"/>
          </a:xfrm>
        </p:spPr>
        <p:txBody>
          <a:bodyPr/>
          <a:lstStyle/>
          <a:p>
            <a:r>
              <a:rPr lang="en-US" dirty="0"/>
              <a:t>Etf holdings by region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Investment Research Charts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649220"/>
            <a:ext cx="2771800" cy="22087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2BD80F1-FB2F-5258-32AB-83448A3E6A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2000" y="1315361"/>
            <a:ext cx="6480000" cy="4227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4243"/>
      </p:ext>
    </p:extLst>
  </p:cSld>
  <p:clrMapOvr>
    <a:masterClrMapping/>
  </p:clrMapOvr>
</p:sld>
</file>

<file path=ppt/theme/theme1.xml><?xml version="1.0" encoding="utf-8"?>
<a:theme xmlns:a="http://schemas.openxmlformats.org/drawingml/2006/main" name="WPIC_PowerPoint template 2">
  <a:themeElements>
    <a:clrScheme name="WPIC Brand Colours">
      <a:dk1>
        <a:srgbClr val="0092BC"/>
      </a:dk1>
      <a:lt1>
        <a:sysClr val="window" lastClr="FFFFFF"/>
      </a:lt1>
      <a:dk2>
        <a:srgbClr val="000000"/>
      </a:dk2>
      <a:lt2>
        <a:srgbClr val="8C857B"/>
      </a:lt2>
      <a:accent1>
        <a:srgbClr val="00AFAA"/>
      </a:accent1>
      <a:accent2>
        <a:srgbClr val="7F56C5"/>
      </a:accent2>
      <a:accent3>
        <a:srgbClr val="FF9E16"/>
      </a:accent3>
      <a:accent4>
        <a:srgbClr val="FFE01E"/>
      </a:accent4>
      <a:accent5>
        <a:srgbClr val="EB5C5F"/>
      </a:accent5>
      <a:accent6>
        <a:srgbClr val="C482B7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7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700" dirty="0">
            <a:solidFill>
              <a:schemeClr val="bg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db43ab-1801-4567-a18a-039d6ef15159" xsi:nil="true"/>
    <lcf76f155ced4ddcb4097134ff3c332f xmlns="d73d00da-9fc2-43cf-afdd-129fc9c402e5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32D5BC7D6564479AD70D2EF8A32AEB" ma:contentTypeVersion="15" ma:contentTypeDescription="Create a new document." ma:contentTypeScope="" ma:versionID="7a4359330e089ed868197ff98afaba4c">
  <xsd:schema xmlns:xsd="http://www.w3.org/2001/XMLSchema" xmlns:xs="http://www.w3.org/2001/XMLSchema" xmlns:p="http://schemas.microsoft.com/office/2006/metadata/properties" xmlns:ns2="d73d00da-9fc2-43cf-afdd-129fc9c402e5" xmlns:ns3="75db43ab-1801-4567-a18a-039d6ef15159" targetNamespace="http://schemas.microsoft.com/office/2006/metadata/properties" ma:root="true" ma:fieldsID="f0527a9370fc659429c24ffeb1994d1c" ns2:_="" ns3:_="">
    <xsd:import namespace="d73d00da-9fc2-43cf-afdd-129fc9c402e5"/>
    <xsd:import namespace="75db43ab-1801-4567-a18a-039d6ef151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3d00da-9fc2-43cf-afdd-129fc9c402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aa33378-480a-4e61-800b-f766d48836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db43ab-1801-4567-a18a-039d6ef1515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9d95369-2e9b-4b76-b566-2cb75c5c0c63}" ma:internalName="TaxCatchAll" ma:showField="CatchAllData" ma:web="75db43ab-1801-4567-a18a-039d6ef151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2AC6BC7-EE8F-4C12-A4D9-E9B41ADA0C1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51B875A-5F40-4640-AF3F-CD1E80401E17}">
  <ds:schemaRefs>
    <ds:schemaRef ds:uri="http://schemas.microsoft.com/office/2006/metadata/properties"/>
    <ds:schemaRef ds:uri="http://schemas.microsoft.com/office/infopath/2007/PartnerControls"/>
    <ds:schemaRef ds:uri="75db43ab-1801-4567-a18a-039d6ef15159"/>
    <ds:schemaRef ds:uri="d73d00da-9fc2-43cf-afdd-129fc9c402e5"/>
  </ds:schemaRefs>
</ds:datastoreItem>
</file>

<file path=customXml/itemProps3.xml><?xml version="1.0" encoding="utf-8"?>
<ds:datastoreItem xmlns:ds="http://schemas.openxmlformats.org/officeDocument/2006/customXml" ds:itemID="{A50AF49B-2FE9-46A2-AA46-8B4FB30FE1C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3d00da-9fc2-43cf-afdd-129fc9c402e5"/>
    <ds:schemaRef ds:uri="75db43ab-1801-4567-a18a-039d6ef151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WPIC_PowerPoint template 2</Template>
  <TotalTime>150</TotalTime>
  <Words>8</Words>
  <Application>Microsoft Office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WPIC_PowerPoint template 2</vt:lpstr>
      <vt:lpstr>Etf holdings by region</vt:lpstr>
    </vt:vector>
  </TitlesOfParts>
  <Company>Anglo American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Platinum Price over the last 40 years</dc:title>
  <dc:creator>Lawson, Kemide</dc:creator>
  <cp:lastModifiedBy>Amanda Palmer</cp:lastModifiedBy>
  <cp:revision>118</cp:revision>
  <dcterms:created xsi:type="dcterms:W3CDTF">2014-12-01T14:55:27Z</dcterms:created>
  <dcterms:modified xsi:type="dcterms:W3CDTF">2026-03-09T13:22:30Z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0x0101008432D5BC7D6564479AD70D2EF8A32AEB</vt:lpwstr>
  </property>
  <property fmtid="{D5CDD505-2E9C-101B-9397-08002B2CF9AE}" pid="3" name="Order">
    <vt:r8>7800</vt:r8>
  </property>
  <property fmtid="{D5CDD505-2E9C-101B-9397-08002B2CF9AE}" pid="4" name="MediaServiceImageTags">
    <vt:lpwstr/>
  </property>
</Properties>
</file>