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65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7">
          <p15:clr>
            <a:srgbClr val="A4A3A4"/>
          </p15:clr>
        </p15:guide>
        <p15:guide id="2" orient="horz" pos="935">
          <p15:clr>
            <a:srgbClr val="A4A3A4"/>
          </p15:clr>
        </p15:guide>
        <p15:guide id="3" orient="horz" pos="3837">
          <p15:clr>
            <a:srgbClr val="A4A3A4"/>
          </p15:clr>
        </p15:guide>
        <p15:guide id="4" orient="horz" pos="3974">
          <p15:clr>
            <a:srgbClr val="A4A3A4"/>
          </p15:clr>
        </p15:guide>
        <p15:guide id="5" pos="2880">
          <p15:clr>
            <a:srgbClr val="A4A3A4"/>
          </p15:clr>
        </p15:guide>
        <p15:guide id="6" pos="237">
          <p15:clr>
            <a:srgbClr val="A4A3A4"/>
          </p15:clr>
        </p15:guide>
        <p15:guide id="7" pos="5215">
          <p15:clr>
            <a:srgbClr val="A4A3A4"/>
          </p15:clr>
        </p15:guide>
        <p15:guide id="8" pos="2789">
          <p15:clr>
            <a:srgbClr val="A4A3A4"/>
          </p15:clr>
        </p15:guide>
        <p15:guide id="9" pos="2971">
          <p15:clr>
            <a:srgbClr val="A4A3A4"/>
          </p15:clr>
        </p15:guide>
        <p15:guide id="10" pos="1927">
          <p15:clr>
            <a:srgbClr val="A4A3A4"/>
          </p15:clr>
        </p15:guide>
        <p15:guide id="11" pos="4876">
          <p15:clr>
            <a:srgbClr val="A4A3A4"/>
          </p15:clr>
        </p15:guide>
        <p15:guide id="12" pos="2014">
          <p15:clr>
            <a:srgbClr val="A4A3A4"/>
          </p15:clr>
        </p15:guide>
        <p15:guide id="13" pos="374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40" autoAdjust="0"/>
    <p:restoredTop sz="94660"/>
  </p:normalViewPr>
  <p:slideViewPr>
    <p:cSldViewPr showGuides="1">
      <p:cViewPr varScale="1">
        <p:scale>
          <a:sx n="105" d="100"/>
          <a:sy n="105" d="100"/>
        </p:scale>
        <p:origin x="1482" y="96"/>
      </p:cViewPr>
      <p:guideLst>
        <p:guide orient="horz" pos="2387"/>
        <p:guide orient="horz" pos="935"/>
        <p:guide orient="horz" pos="3837"/>
        <p:guide orient="horz" pos="3974"/>
        <p:guide pos="2880"/>
        <p:guide pos="237"/>
        <p:guide pos="5215"/>
        <p:guide pos="2789"/>
        <p:guide pos="2971"/>
        <p:guide pos="1927"/>
        <p:guide pos="4876"/>
        <p:guide pos="2014"/>
        <p:guide pos="374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anda Palmer" userId="f95262f8-9c15-4d49-9acd-1109de817fe8" providerId="ADAL" clId="{DD15F31A-D7CD-421A-A452-DEBC9C2A5A01}"/>
    <pc:docChg chg="custSel modSld">
      <pc:chgData name="Amanda Palmer" userId="f95262f8-9c15-4d49-9acd-1109de817fe8" providerId="ADAL" clId="{DD15F31A-D7CD-421A-A452-DEBC9C2A5A01}" dt="2026-08-27T09:27:51.860" v="53" actId="12789"/>
      <pc:docMkLst>
        <pc:docMk/>
      </pc:docMkLst>
      <pc:sldChg chg="addSp delSp modSp mod">
        <pc:chgData name="Amanda Palmer" userId="f95262f8-9c15-4d49-9acd-1109de817fe8" providerId="ADAL" clId="{DD15F31A-D7CD-421A-A452-DEBC9C2A5A01}" dt="2026-08-27T09:27:51.860" v="53" actId="12789"/>
        <pc:sldMkLst>
          <pc:docMk/>
          <pc:sldMk cId="220554243" sldId="265"/>
        </pc:sldMkLst>
        <pc:picChg chg="add mod">
          <ac:chgData name="Amanda Palmer" userId="f95262f8-9c15-4d49-9acd-1109de817fe8" providerId="ADAL" clId="{DD15F31A-D7CD-421A-A452-DEBC9C2A5A01}" dt="2026-08-27T09:27:51.860" v="53" actId="12789"/>
          <ac:picMkLst>
            <pc:docMk/>
            <pc:sldMk cId="220554243" sldId="265"/>
            <ac:picMk id="4" creationId="{C0AED902-AD59-08D3-400C-E400B4F79D3D}"/>
          </ac:picMkLst>
        </pc:picChg>
        <pc:picChg chg="add del mod">
          <ac:chgData name="Amanda Palmer" userId="f95262f8-9c15-4d49-9acd-1109de817fe8" providerId="ADAL" clId="{DD15F31A-D7CD-421A-A452-DEBC9C2A5A01}" dt="2026-08-27T09:27:40.466" v="49" actId="478"/>
          <ac:picMkLst>
            <pc:docMk/>
            <pc:sldMk cId="220554243" sldId="265"/>
            <ac:picMk id="6" creationId="{D47C07DB-F9B1-040D-F2A9-C10BEDB5D57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4027A-D2EC-465C-84C8-FAC33F0E958C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C94EA3-8407-4675-A268-22691629AD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261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C94EA3-8407-4675-A268-22691629AD8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476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2130425"/>
            <a:ext cx="8532814" cy="1010543"/>
          </a:xfrm>
        </p:spPr>
        <p:txBody>
          <a:bodyPr anchor="b"/>
          <a:lstStyle>
            <a:lvl1pPr>
              <a:defRPr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&lt;Presentation title&gt;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799" y="3429000"/>
            <a:ext cx="8532813" cy="2209800"/>
          </a:xfrm>
        </p:spPr>
        <p:txBody>
          <a:bodyPr/>
          <a:lstStyle>
            <a:lvl1pPr marL="0" indent="0" algn="l">
              <a:buNone/>
              <a:defRPr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&lt;Presenter name&gt;</a:t>
            </a:r>
            <a:br>
              <a:rPr lang="en-US" dirty="0"/>
            </a:br>
            <a:r>
              <a:rPr lang="en-US" dirty="0"/>
              <a:t>&lt;Date&gt;</a:t>
            </a:r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04800" y="3276000"/>
            <a:ext cx="8532813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600" y="259200"/>
            <a:ext cx="1315248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974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&lt;Presentation title&gt;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4716463" y="6501600"/>
            <a:ext cx="2376000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1947820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&lt;Presentation title&gt;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4716463" y="6501600"/>
            <a:ext cx="2376000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68542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2130425"/>
            <a:ext cx="8532814" cy="1010543"/>
          </a:xfrm>
        </p:spPr>
        <p:txBody>
          <a:bodyPr anchor="b"/>
          <a:lstStyle>
            <a:lvl1pPr>
              <a:defRPr b="1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&lt;Presentation title&gt;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799" y="3429000"/>
            <a:ext cx="8532813" cy="22098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&lt;Presenter name&gt;</a:t>
            </a:r>
            <a:br>
              <a:rPr lang="en-US" dirty="0"/>
            </a:br>
            <a:r>
              <a:rPr lang="en-US" dirty="0"/>
              <a:t>&lt;Date&gt;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04800" y="3276000"/>
            <a:ext cx="853281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919" y="260648"/>
            <a:ext cx="1310694" cy="72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4149081"/>
            <a:ext cx="9144000" cy="270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749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9" b="7727"/>
          <a:stretch/>
        </p:blipFill>
        <p:spPr>
          <a:xfrm rot="16200000">
            <a:off x="2583161" y="297159"/>
            <a:ext cx="3977679" cy="91440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1484313"/>
            <a:ext cx="8532814" cy="720551"/>
          </a:xfrm>
        </p:spPr>
        <p:txBody>
          <a:bodyPr anchor="b"/>
          <a:lstStyle>
            <a:lvl1pPr>
              <a:defRPr b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&lt;Divider title&gt;</a:t>
            </a:r>
            <a:endParaRPr lang="en-GB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2411760" y="6500366"/>
            <a:ext cx="216024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/>
              <a:t>November 2014</a:t>
            </a:r>
            <a:endParaRPr lang="en-GB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500366"/>
            <a:ext cx="196200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/>
              <a:t>&lt;Presentation title&gt;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1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3963009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2880320"/>
            <a:ext cx="9143998" cy="39776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1484313"/>
            <a:ext cx="8532814" cy="720551"/>
          </a:xfrm>
        </p:spPr>
        <p:txBody>
          <a:bodyPr anchor="b"/>
          <a:lstStyle>
            <a:lvl1pPr>
              <a:defRPr b="0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&lt;Divider title&gt;</a:t>
            </a:r>
            <a:endParaRPr lang="en-GB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2411760" y="6500366"/>
            <a:ext cx="216024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GB"/>
              <a:t>November 2014</a:t>
            </a:r>
            <a:endParaRPr lang="en-GB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500366"/>
            <a:ext cx="196200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GB"/>
              <a:t>&lt;Presentation title&gt;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2320586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grey">
    <p:bg>
      <p:bgPr>
        <a:solidFill>
          <a:schemeClr val="bg2">
            <a:alpha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9" b="7727"/>
          <a:stretch/>
        </p:blipFill>
        <p:spPr>
          <a:xfrm rot="16200000">
            <a:off x="2583161" y="297159"/>
            <a:ext cx="3977679" cy="91440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1484313"/>
            <a:ext cx="8532814" cy="720551"/>
          </a:xfrm>
        </p:spPr>
        <p:txBody>
          <a:bodyPr anchor="b"/>
          <a:lstStyle>
            <a:lvl1pPr>
              <a:defRPr b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&lt;Divider title&gt;</a:t>
            </a:r>
            <a:endParaRPr lang="en-GB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2411760" y="6500366"/>
            <a:ext cx="216024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/>
              <a:t>November 2014</a:t>
            </a:r>
            <a:endParaRPr lang="en-GB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500366"/>
            <a:ext cx="196200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/>
              <a:t>&lt;Presentation title&gt;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1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2897524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&lt;Presentation title&gt;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3097524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1484313"/>
            <a:ext cx="4122738" cy="475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&lt;Presentation title&gt;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/>
          <p:cNvSpPr>
            <a:spLocks noGrp="1"/>
          </p:cNvSpPr>
          <p:nvPr>
            <p:ph idx="12"/>
          </p:nvPr>
        </p:nvSpPr>
        <p:spPr>
          <a:xfrm>
            <a:off x="4716462" y="1484313"/>
            <a:ext cx="4121149" cy="475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2749314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1484313"/>
            <a:ext cx="4122738" cy="475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&lt;Presentation title&gt;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4716463" y="1484314"/>
            <a:ext cx="4121150" cy="230505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3"/>
          </p:nvPr>
        </p:nvSpPr>
        <p:spPr>
          <a:xfrm>
            <a:off x="4716463" y="3932238"/>
            <a:ext cx="4121150" cy="230505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Box 10"/>
          <p:cNvSpPr txBox="1"/>
          <p:nvPr userDrawn="1"/>
        </p:nvSpPr>
        <p:spPr>
          <a:xfrm>
            <a:off x="4716463" y="6501600"/>
            <a:ext cx="2376000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713253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4365104"/>
            <a:ext cx="2754312" cy="1872184"/>
          </a:xfrm>
        </p:spPr>
        <p:txBody>
          <a:bodyPr/>
          <a:lstStyle>
            <a:lvl1pPr>
              <a:spcAft>
                <a:spcPts val="0"/>
              </a:spcAft>
              <a:defRPr sz="1750">
                <a:solidFill>
                  <a:schemeClr val="tx1"/>
                </a:solidFill>
              </a:defRPr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tx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bg2"/>
                </a:solidFill>
              </a:defRPr>
            </a:lvl4pPr>
            <a:lvl5pPr marL="0" indent="0">
              <a:spcAft>
                <a:spcPts val="0"/>
              </a:spcAft>
              <a:buNone/>
              <a:defRPr sz="9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&lt;Presentation title&gt;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304799" y="1484313"/>
            <a:ext cx="2754313" cy="275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197225" y="1484313"/>
            <a:ext cx="2749550" cy="275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6084887" y="1484313"/>
            <a:ext cx="2752725" cy="275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Content Placeholder 2"/>
          <p:cNvSpPr>
            <a:spLocks noGrp="1"/>
          </p:cNvSpPr>
          <p:nvPr>
            <p:ph idx="15"/>
          </p:nvPr>
        </p:nvSpPr>
        <p:spPr>
          <a:xfrm>
            <a:off x="3197225" y="4365104"/>
            <a:ext cx="2749549" cy="1872184"/>
          </a:xfrm>
        </p:spPr>
        <p:txBody>
          <a:bodyPr/>
          <a:lstStyle>
            <a:lvl1pPr>
              <a:spcAft>
                <a:spcPts val="0"/>
              </a:spcAft>
              <a:defRPr sz="1750">
                <a:solidFill>
                  <a:schemeClr val="tx1"/>
                </a:solidFill>
              </a:defRPr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tx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bg2"/>
                </a:solidFill>
              </a:defRPr>
            </a:lvl4pPr>
            <a:lvl5pPr marL="0" indent="0">
              <a:spcAft>
                <a:spcPts val="0"/>
              </a:spcAft>
              <a:buNone/>
              <a:defRPr sz="9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6"/>
          </p:nvPr>
        </p:nvSpPr>
        <p:spPr>
          <a:xfrm>
            <a:off x="6084888" y="4365104"/>
            <a:ext cx="2752724" cy="1872184"/>
          </a:xfrm>
        </p:spPr>
        <p:txBody>
          <a:bodyPr/>
          <a:lstStyle>
            <a:lvl1pPr>
              <a:spcAft>
                <a:spcPts val="0"/>
              </a:spcAft>
              <a:defRPr sz="1750">
                <a:solidFill>
                  <a:schemeClr val="tx1"/>
                </a:solidFill>
              </a:defRPr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tx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bg2"/>
                </a:solidFill>
              </a:defRPr>
            </a:lvl4pPr>
            <a:lvl5pPr marL="0" indent="0">
              <a:spcAft>
                <a:spcPts val="0"/>
              </a:spcAft>
              <a:buNone/>
              <a:defRPr sz="9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4716463" y="6501600"/>
            <a:ext cx="2376000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184686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1" y="234000"/>
            <a:ext cx="6427440" cy="99412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484313"/>
            <a:ext cx="8532813" cy="475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11760" y="6500366"/>
            <a:ext cx="216024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GB"/>
              <a:t>November 2014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500366"/>
            <a:ext cx="1962944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GB"/>
              <a:t>&lt;Presentation title&gt;</a:t>
            </a:r>
          </a:p>
        </p:txBody>
      </p:sp>
    </p:spTree>
    <p:extLst>
      <p:ext uri="{BB962C8B-B14F-4D97-AF65-F5344CB8AC3E}">
        <p14:creationId xmlns:p14="http://schemas.microsoft.com/office/powerpoint/2010/main" val="914211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62" r:id="rId4"/>
    <p:sldLayoutId id="2147483661" r:id="rId5"/>
    <p:sldLayoutId id="2147483650" r:id="rId6"/>
    <p:sldLayoutId id="2147483658" r:id="rId7"/>
    <p:sldLayoutId id="2147483659" r:id="rId8"/>
    <p:sldLayoutId id="2147483660" r:id="rId9"/>
    <p:sldLayoutId id="2147483654" r:id="rId10"/>
    <p:sldLayoutId id="2147483655" r:id="rId11"/>
  </p:sldLayoutIdLst>
  <p:hf sldNum="0"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55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None/>
        <a:defRPr sz="1700" kern="1200">
          <a:solidFill>
            <a:schemeClr val="bg2"/>
          </a:solidFill>
          <a:latin typeface="+mn-lt"/>
          <a:ea typeface="+mn-ea"/>
          <a:cs typeface="+mn-cs"/>
        </a:defRPr>
      </a:lvl1pPr>
      <a:lvl2pPr marL="180975" indent="-180975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Char char="•"/>
        <a:defRPr sz="1700" kern="1200">
          <a:solidFill>
            <a:schemeClr val="bg2"/>
          </a:solidFill>
          <a:latin typeface="+mn-lt"/>
          <a:ea typeface="+mn-ea"/>
          <a:cs typeface="+mn-cs"/>
        </a:defRPr>
      </a:lvl2pPr>
      <a:lvl3pPr marL="360363" indent="-179388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Char char="•"/>
        <a:defRPr sz="1700" kern="1200">
          <a:solidFill>
            <a:schemeClr val="bg2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None/>
        <a:defRPr sz="1000" kern="1200">
          <a:solidFill>
            <a:schemeClr val="bg2"/>
          </a:solidFill>
          <a:latin typeface="+mn-lt"/>
          <a:ea typeface="+mn-ea"/>
          <a:cs typeface="+mn-cs"/>
        </a:defRPr>
      </a:lvl4pPr>
      <a:lvl5pPr marL="180975" indent="-180975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Char char="•"/>
        <a:defRPr sz="10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34000"/>
            <a:ext cx="7075511" cy="994122"/>
          </a:xfrm>
        </p:spPr>
        <p:txBody>
          <a:bodyPr/>
          <a:lstStyle/>
          <a:p>
            <a:r>
              <a:rPr lang="en-US" dirty="0"/>
              <a:t>Platinum vs. equities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Investment Research Charts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649220"/>
            <a:ext cx="2771800" cy="220877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0AED902-AD59-08D3-400C-E400B4F79D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2000" y="1313558"/>
            <a:ext cx="6480000" cy="423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54243"/>
      </p:ext>
    </p:extLst>
  </p:cSld>
  <p:clrMapOvr>
    <a:masterClrMapping/>
  </p:clrMapOvr>
</p:sld>
</file>

<file path=ppt/theme/theme1.xml><?xml version="1.0" encoding="utf-8"?>
<a:theme xmlns:a="http://schemas.openxmlformats.org/drawingml/2006/main" name="WPIC_PowerPoint template 2">
  <a:themeElements>
    <a:clrScheme name="WPIC Brand Colours">
      <a:dk1>
        <a:srgbClr val="0092BC"/>
      </a:dk1>
      <a:lt1>
        <a:sysClr val="window" lastClr="FFFFFF"/>
      </a:lt1>
      <a:dk2>
        <a:srgbClr val="000000"/>
      </a:dk2>
      <a:lt2>
        <a:srgbClr val="8C857B"/>
      </a:lt2>
      <a:accent1>
        <a:srgbClr val="00AFAA"/>
      </a:accent1>
      <a:accent2>
        <a:srgbClr val="7F56C5"/>
      </a:accent2>
      <a:accent3>
        <a:srgbClr val="FF9E16"/>
      </a:accent3>
      <a:accent4>
        <a:srgbClr val="FFE01E"/>
      </a:accent4>
      <a:accent5>
        <a:srgbClr val="EB5C5F"/>
      </a:accent5>
      <a:accent6>
        <a:srgbClr val="C482B7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700" dirty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sz="1700" dirty="0">
            <a:solidFill>
              <a:schemeClr val="bg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5db43ab-1801-4567-a18a-039d6ef15159" xsi:nil="true"/>
    <lcf76f155ced4ddcb4097134ff3c332f xmlns="d73d00da-9fc2-43cf-afdd-129fc9c402e5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32D5BC7D6564479AD70D2EF8A32AEB" ma:contentTypeVersion="16" ma:contentTypeDescription="Create a new document." ma:contentTypeScope="" ma:versionID="853ac707805177c903133d4033b17636">
  <xsd:schema xmlns:xsd="http://www.w3.org/2001/XMLSchema" xmlns:xs="http://www.w3.org/2001/XMLSchema" xmlns:p="http://schemas.microsoft.com/office/2006/metadata/properties" xmlns:ns2="d73d00da-9fc2-43cf-afdd-129fc9c402e5" xmlns:ns3="75db43ab-1801-4567-a18a-039d6ef15159" targetNamespace="http://schemas.microsoft.com/office/2006/metadata/properties" ma:root="true" ma:fieldsID="a44df23164351899ecece292446e9b03" ns2:_="" ns3:_="">
    <xsd:import namespace="d73d00da-9fc2-43cf-afdd-129fc9c402e5"/>
    <xsd:import namespace="75db43ab-1801-4567-a18a-039d6ef1515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3d00da-9fc2-43cf-afdd-129fc9c402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aa33378-480a-4e61-800b-f766d48836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db43ab-1801-4567-a18a-039d6ef1515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9d95369-2e9b-4b76-b566-2cb75c5c0c63}" ma:internalName="TaxCatchAll" ma:showField="CatchAllData" ma:web="75db43ab-1801-4567-a18a-039d6ef1515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010D0AC-B7DB-479A-B3F2-45E6FCABBD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D76E3E8-AFE6-4C2E-8633-6CCCE4C5692C}">
  <ds:schemaRefs>
    <ds:schemaRef ds:uri="http://schemas.microsoft.com/office/2006/metadata/properties"/>
    <ds:schemaRef ds:uri="http://schemas.microsoft.com/office/infopath/2007/PartnerControls"/>
    <ds:schemaRef ds:uri="75db43ab-1801-4567-a18a-039d6ef15159"/>
    <ds:schemaRef ds:uri="d73d00da-9fc2-43cf-afdd-129fc9c402e5"/>
  </ds:schemaRefs>
</ds:datastoreItem>
</file>

<file path=customXml/itemProps3.xml><?xml version="1.0" encoding="utf-8"?>
<ds:datastoreItem xmlns:ds="http://schemas.openxmlformats.org/officeDocument/2006/customXml" ds:itemID="{D797153B-D1D8-4E12-9BC0-D7310E9965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3d00da-9fc2-43cf-afdd-129fc9c402e5"/>
    <ds:schemaRef ds:uri="75db43ab-1801-4567-a18a-039d6ef151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WPIC_PowerPoint template 2</Template>
  <TotalTime>96</TotalTime>
  <Words>8</Words>
  <Application>Microsoft Office PowerPoint</Application>
  <PresentationFormat>On-screen Show (4:3)</PresentationFormat>
  <Paragraphs>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WPIC_PowerPoint template 2</vt:lpstr>
      <vt:lpstr>Platinum vs. equities</vt:lpstr>
    </vt:vector>
  </TitlesOfParts>
  <Company>Anglo American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Platinum Price over the last 40 years</dc:title>
  <dc:creator>Lawson, Kemide</dc:creator>
  <cp:lastModifiedBy>Amanda Palmer</cp:lastModifiedBy>
  <cp:revision>120</cp:revision>
  <dcterms:created xsi:type="dcterms:W3CDTF">2014-12-01T14:55:27Z</dcterms:created>
  <dcterms:modified xsi:type="dcterms:W3CDTF">2026-08-27T09:27:56Z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0x0101008432D5BC7D6564479AD70D2EF8A32AEB</vt:lpwstr>
  </property>
  <property fmtid="{D5CDD505-2E9C-101B-9397-08002B2CF9AE}" pid="3" name="Order">
    <vt:r8>7500</vt:r8>
  </property>
  <property fmtid="{D5CDD505-2E9C-101B-9397-08002B2CF9AE}" pid="4" name="MediaServiceImageTags">
    <vt:lpwstr/>
  </property>
</Properties>
</file>